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8" r:id="rId2"/>
    <p:sldId id="257" r:id="rId3"/>
    <p:sldId id="258" r:id="rId4"/>
    <p:sldId id="265" r:id="rId5"/>
    <p:sldId id="264" r:id="rId6"/>
    <p:sldId id="259" r:id="rId7"/>
    <p:sldId id="256" r:id="rId8"/>
    <p:sldId id="260" r:id="rId9"/>
    <p:sldId id="261" r:id="rId10"/>
    <p:sldId id="262" r:id="rId11"/>
    <p:sldId id="263" r:id="rId12"/>
    <p:sldId id="275" r:id="rId13"/>
    <p:sldId id="271" r:id="rId14"/>
    <p:sldId id="272" r:id="rId15"/>
    <p:sldId id="273" r:id="rId16"/>
    <p:sldId id="274" r:id="rId17"/>
    <p:sldId id="267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61CAB-094E-459C-ACED-1F43E4D39094}" type="datetimeFigureOut">
              <a:rPr lang="en-US" smtClean="0"/>
              <a:t>12/09/2014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841B-05D2-4FA1-891D-A12DC7400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685-8B48-43C7-A8F5-CC83E3211294}" type="datetimeFigureOut">
              <a:rPr lang="en-US" smtClean="0"/>
              <a:t>12/09/2014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A60A2C5F-9C99-4B29-AA21-E8E1362CC56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685-8B48-43C7-A8F5-CC83E3211294}" type="datetimeFigureOut">
              <a:rPr lang="en-US" smtClean="0"/>
              <a:t>12/09/2014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2C5F-9C99-4B29-AA21-E8E1362CC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685-8B48-43C7-A8F5-CC83E3211294}" type="datetimeFigureOut">
              <a:rPr lang="en-US" smtClean="0"/>
              <a:t>12/09/2014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2C5F-9C99-4B29-AA21-E8E1362CC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685-8B48-43C7-A8F5-CC83E3211294}" type="datetimeFigureOut">
              <a:rPr lang="en-US" smtClean="0"/>
              <a:t>12/09/2014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0A2C5F-9C99-4B29-AA21-E8E1362CC5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685-8B48-43C7-A8F5-CC83E3211294}" type="datetimeFigureOut">
              <a:rPr lang="en-US" smtClean="0"/>
              <a:t>12/09/2014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0A2C5F-9C99-4B29-AA21-E8E1362CC56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685-8B48-43C7-A8F5-CC83E3211294}" type="datetimeFigureOut">
              <a:rPr lang="en-US" smtClean="0"/>
              <a:t>12/09/2014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2C5F-9C99-4B29-AA21-E8E1362CC5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685-8B48-43C7-A8F5-CC83E3211294}" type="datetimeFigureOut">
              <a:rPr lang="en-US" smtClean="0"/>
              <a:t>12/09/2014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2C5F-9C99-4B29-AA21-E8E1362CC5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685-8B48-43C7-A8F5-CC83E3211294}" type="datetimeFigureOut">
              <a:rPr lang="en-US" smtClean="0"/>
              <a:t>12/09/2014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2C5F-9C99-4B29-AA21-E8E1362CC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685-8B48-43C7-A8F5-CC83E3211294}" type="datetimeFigureOut">
              <a:rPr lang="en-US" smtClean="0"/>
              <a:t>12/09/2014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0A2C5F-9C99-4B29-AA21-E8E1362CC5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C2685-8B48-43C7-A8F5-CC83E3211294}" type="datetimeFigureOut">
              <a:rPr lang="en-US" smtClean="0"/>
              <a:t>12/09/2014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0A2C5F-9C99-4B29-AA21-E8E1362CC56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685-8B48-43C7-A8F5-CC83E3211294}" type="datetimeFigureOut">
              <a:rPr lang="en-US" smtClean="0"/>
              <a:t>12/09/2014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2C5F-9C99-4B29-AA21-E8E1362CC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60A2C5F-9C99-4B29-AA21-E8E1362CC56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7C2685-8B48-43C7-A8F5-CC83E3211294}" type="datetimeFigureOut">
              <a:rPr lang="en-US" smtClean="0"/>
              <a:t>12/09/2014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5.wdp"/><Relationship Id="rId4" Type="http://schemas.openxmlformats.org/officeDocument/2006/relationships/image" Target="../media/image7.jpe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762000"/>
          </a:xfrm>
        </p:spPr>
        <p:txBody>
          <a:bodyPr/>
          <a:lstStyle/>
          <a:p>
            <a:pPr algn="ctr"/>
            <a:r>
              <a:rPr lang="en-US" sz="3200" dirty="0" smtClean="0">
                <a:ln w="12700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CURRICULUM AND LEARNING MATERIAL </a:t>
            </a:r>
            <a:endParaRPr lang="en-US" sz="3200" dirty="0">
              <a:ln w="12700"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181600"/>
            <a:ext cx="6934200" cy="1066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BUREAU OF CURRICULUM AND EXTENSION WING SINDH </a:t>
            </a:r>
            <a:r>
              <a:rPr lang="en-US" sz="20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JAMSHORO</a:t>
            </a:r>
            <a:r>
              <a:rPr lang="en-US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By:</a:t>
            </a:r>
            <a:r>
              <a:rPr lang="en-US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Muhammad </a:t>
            </a:r>
            <a:r>
              <a:rPr lang="en-US" sz="20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Idrees</a:t>
            </a:r>
            <a:r>
              <a:rPr lang="en-US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Jatoi</a:t>
            </a:r>
            <a:endParaRPr lang="en-US" sz="2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7" descr="Front Pi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"/>
          <a:stretch>
            <a:fillRect/>
          </a:stretch>
        </p:blipFill>
        <p:spPr bwMode="auto">
          <a:xfrm>
            <a:off x="1524000" y="990600"/>
            <a:ext cx="6934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4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33400"/>
            <a:ext cx="4196862" cy="5887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1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62" y="673865"/>
            <a:ext cx="4120662" cy="57807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75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853" y="609600"/>
            <a:ext cx="7772400" cy="631825"/>
          </a:xfrm>
        </p:spPr>
        <p:txBody>
          <a:bodyPr/>
          <a:lstStyle/>
          <a:p>
            <a:pPr algn="ctr"/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Thematics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Working Groups </a:t>
            </a: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7696200" cy="5410200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the recommendations of 2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Policy dialogue on “Introduction of Early Childhood Education 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in Sindh” Reform Support Unit, Education and Literacy Department, Government of Sindh formed the following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Technical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Working Groups 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TWGs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for formulation of Sindh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Policy.</a:t>
            </a:r>
          </a:p>
          <a:p>
            <a:pPr marL="514350" lvl="0" indent="-51435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Policy and Advocacy </a:t>
            </a:r>
          </a:p>
          <a:p>
            <a:pPr marL="514350" lvl="0" indent="-51435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Curriculum &amp; Textbooks </a:t>
            </a:r>
          </a:p>
          <a:p>
            <a:pPr marL="514350" lvl="0" indent="-51435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Teachers Education Program </a:t>
            </a:r>
          </a:p>
          <a:p>
            <a:pPr marL="514350" lvl="0" indent="-51435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Standards &amp; Assessment </a:t>
            </a:r>
          </a:p>
          <a:p>
            <a:pPr marL="514350" lvl="0" indent="-51435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Parents &amp; Community </a:t>
            </a:r>
          </a:p>
          <a:p>
            <a:pPr marL="514350" lvl="0" indent="-514350" algn="l">
              <a:buAutoNum type="arabicPeriod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thematic working group curriculum and learning material discussed and suggested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ToRs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the working </a:t>
            </a:r>
          </a:p>
          <a:p>
            <a:pPr lvl="0"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853" y="609600"/>
            <a:ext cx="7772400" cy="631825"/>
          </a:xfrm>
        </p:spPr>
        <p:txBody>
          <a:bodyPr/>
          <a:lstStyle/>
          <a:p>
            <a:pPr algn="ctr"/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Group Discussion </a:t>
            </a: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7696200" cy="4648200"/>
          </a:xfrm>
        </p:spPr>
        <p:txBody>
          <a:bodyPr>
            <a:normAutofit fontScale="77500" lnSpcReduction="20000"/>
          </a:bodyPr>
          <a:lstStyle/>
          <a:p>
            <a:pPr marL="571500" lvl="0" indent="-571500" algn="l"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8000 schools the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Kachi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Classes will be converted to ECE class throughout the Sindh 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province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sz="3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TWG discussion)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should not be any formal assessment for ECE class students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NC for ECE should be implemented in two years at schools. So, a child should be enrolled in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Kachi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class at the age of 3 or 3 and a half years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ECE curriculum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 should be distributed free to all Primary Schools of Sindh along with the free distribution of text books </a:t>
            </a:r>
          </a:p>
        </p:txBody>
      </p:sp>
    </p:spTree>
    <p:extLst>
      <p:ext uri="{BB962C8B-B14F-4D97-AF65-F5344CB8AC3E}">
        <p14:creationId xmlns:p14="http://schemas.microsoft.com/office/powerpoint/2010/main" val="34410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533401"/>
          </a:xfrm>
        </p:spPr>
        <p:txBody>
          <a:bodyPr/>
          <a:lstStyle/>
          <a:p>
            <a:pPr algn="ctr"/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ToRs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7924800" cy="4648200"/>
          </a:xfrm>
        </p:spPr>
        <p:txBody>
          <a:bodyPr>
            <a:normAutofit fontScale="32500" lnSpcReduction="20000"/>
          </a:bodyPr>
          <a:lstStyle/>
          <a:p>
            <a:pPr marL="571500" lvl="0" indent="-571500" algn="l">
              <a:buFont typeface="Arial" pitchFamily="34" charset="0"/>
              <a:buChar char="•"/>
            </a:pPr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adapt the ECE curriculum in line with  emerging trends</a:t>
            </a:r>
          </a:p>
          <a:p>
            <a:pPr lvl="0" algn="l"/>
            <a:r>
              <a:rPr lang="en-US" sz="7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and after its implementation, the curriculum </a:t>
            </a:r>
            <a:r>
              <a:rPr lang="en-US" sz="7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  </a:t>
            </a:r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	will </a:t>
            </a:r>
            <a:r>
              <a:rPr lang="en-US" sz="7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reviewed</a:t>
            </a:r>
          </a:p>
          <a:p>
            <a:pPr marL="571500" lvl="0" indent="-571500" algn="l">
              <a:buFont typeface="Arial" pitchFamily="34" charset="0"/>
              <a:buChar char="•"/>
            </a:pPr>
            <a:endParaRPr lang="en-US" sz="7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review ECE learning material/resources already developed by </a:t>
            </a:r>
            <a:r>
              <a:rPr lang="en-US" sz="7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 organizations </a:t>
            </a:r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identify desired quality relevant material for ECE. Further, to identify supplementary/additional quality learning material/resources suggested by the Curriculum TWG</a:t>
            </a:r>
          </a:p>
          <a:p>
            <a:pPr lvl="0" algn="l"/>
            <a:endParaRPr lang="en-US" sz="7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develop </a:t>
            </a:r>
            <a:r>
              <a:rPr lang="en-US" sz="7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Scheme of </a:t>
            </a:r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 for ECE</a:t>
            </a:r>
            <a:endParaRPr lang="en-US" sz="5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/>
              <a:t> </a:t>
            </a:r>
          </a:p>
          <a:p>
            <a:r>
              <a:rPr lang="en-US" sz="3600" dirty="0"/>
              <a:t> </a:t>
            </a:r>
          </a:p>
          <a:p>
            <a:pPr marL="571500" lvl="0" indent="-571500" algn="l">
              <a:buFont typeface="Arial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772400" cy="533401"/>
          </a:xfrm>
        </p:spPr>
        <p:txBody>
          <a:bodyPr/>
          <a:lstStyle/>
          <a:p>
            <a:pPr algn="ctr"/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ToRs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……….)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924800" cy="4648200"/>
          </a:xfrm>
        </p:spPr>
        <p:txBody>
          <a:bodyPr>
            <a:normAutofit fontScale="32500" lnSpcReduction="20000"/>
          </a:bodyPr>
          <a:lstStyle/>
          <a:p>
            <a:pPr marL="571500" lvl="0" indent="-571500" algn="l">
              <a:buFont typeface="Arial" pitchFamily="34" charset="0"/>
              <a:buChar char="•"/>
            </a:pPr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make recommendations for the accessibility of  ECE curriculum and learning environment to ECE class</a:t>
            </a:r>
          </a:p>
          <a:p>
            <a:pPr marL="571500" lvl="0" indent="-571500" algn="l">
              <a:buFont typeface="Arial" pitchFamily="34" charset="0"/>
              <a:buChar char="•"/>
            </a:pPr>
            <a:endParaRPr lang="en-US" sz="7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make recommendations for advocating the dissemination of the ECE curriculum to all stakeholders in a simple and understandable way (English, Urdu and Sindhi versions of the curriculum)</a:t>
            </a:r>
          </a:p>
          <a:p>
            <a:pPr marL="571500" lvl="0" indent="-571500" algn="l">
              <a:buFont typeface="Arial" pitchFamily="34" charset="0"/>
              <a:buChar char="•"/>
            </a:pPr>
            <a:endParaRPr lang="en-US" sz="7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select different themes for the research studies for the future ECE planning</a:t>
            </a:r>
          </a:p>
          <a:p>
            <a:pPr marL="571500" lvl="0" indent="-571500" algn="l">
              <a:buFont typeface="Arial" pitchFamily="34" charset="0"/>
              <a:buChar char="•"/>
            </a:pPr>
            <a:endParaRPr lang="en-US" sz="7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promote public private partnership for the implementation of our </a:t>
            </a:r>
            <a:r>
              <a:rPr lang="en-US" sz="7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ToRs</a:t>
            </a:r>
            <a:endParaRPr lang="en-US" sz="7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9769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239000" cy="533400"/>
          </a:xfrm>
        </p:spPr>
        <p:txBody>
          <a:bodyPr/>
          <a:lstStyle/>
          <a:p>
            <a:pPr algn="ctr"/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419600"/>
          </a:xfrm>
        </p:spPr>
        <p:txBody>
          <a:bodyPr/>
          <a:lstStyle/>
          <a:p>
            <a:r>
              <a:rPr lang="en-US" dirty="0" smtClean="0"/>
              <a:t>A well structured, contextualized and well disseminated curriculum and desired learning resources/materials; enabling to nurture the holistic development of children.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7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27379"/>
            <a:ext cx="7239000" cy="685800"/>
          </a:xfrm>
        </p:spPr>
        <p:txBody>
          <a:bodyPr/>
          <a:lstStyle/>
          <a:p>
            <a:pPr algn="ctr"/>
            <a:r>
              <a:rPr lang="en-US" sz="4000" dirty="0" smtClean="0">
                <a:ln w="12700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WAY FORWARD </a:t>
            </a:r>
            <a:endParaRPr lang="en-US" sz="4000" dirty="0">
              <a:ln w="12700"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562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Adaptation of National ECE Curriculum 2007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Developed Guidelines for ECE Learning Material developers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Development of Learning material in line with ECE 2007 Curriculum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Wider dissemination of ECE Curriculum and Learning material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Identification, Selection and review of existing ECE Learning Material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Orientation of Teachers about effective use of ECE Material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Translation of ECE Material in local Language Sindhi &amp; Urdu</a:t>
            </a:r>
          </a:p>
        </p:txBody>
      </p:sp>
    </p:spTree>
    <p:extLst>
      <p:ext uri="{BB962C8B-B14F-4D97-AF65-F5344CB8AC3E}">
        <p14:creationId xmlns:p14="http://schemas.microsoft.com/office/powerpoint/2010/main" val="20916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239000" cy="1143000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chemeClr val="accent1"/>
                </a:solidFill>
              </a:rPr>
              <a:t>THANKS</a:t>
            </a:r>
            <a:endParaRPr lang="en-US" sz="8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055" y="838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Role of Bureau of Curriculum for the Implementation of Early Childhood Education in Sindh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772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Through ADP scheme 2002-03, Government of Sindh initiated the work on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ECE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. In this regard following activities were carried out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Reviewing and Finalizing of National Curriculum of Early Childhood Education 2002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Printing hard copies of National Curriculum of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ECE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June, 2003 and January 2005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Translation and Printing of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ECE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Curriculum in Urdu and Sindhi Languages 2004-05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Development of Teachers guide on ECE in Sindhi and Urdu Languages 2004-05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1" y="688032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ECE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Curriculum 2007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752600"/>
            <a:ext cx="7772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Identification of core concepts of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ECE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in the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PTC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CT, ADE and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B.Ed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Elementary Curriculum 2010 collaboration UNESCO</a:t>
            </a:r>
          </a:p>
          <a:p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Developed textual material in the Early Childhood Education for the ADE and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B.Ed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Elementary Trainee Teachers (Sindhi &amp; Urdu version collaboration UNESCO</a:t>
            </a:r>
          </a:p>
          <a:p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Review and Finalizing Sindhi version of Early Childhood Education 2007, by UNICEF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43" y="152400"/>
            <a:ext cx="8074557" cy="1143000"/>
          </a:xfrm>
        </p:spPr>
        <p:txBody>
          <a:bodyPr/>
          <a:lstStyle/>
          <a:p>
            <a:r>
              <a:rPr lang="en-US" sz="3600" cap="all" dirty="0">
                <a:ln w="1270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Review of the </a:t>
            </a:r>
            <a:r>
              <a:rPr lang="en-US" sz="3600" cap="all" dirty="0" err="1">
                <a:ln w="1270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sindhi</a:t>
            </a:r>
            <a:r>
              <a:rPr lang="en-US" sz="3600" cap="all" dirty="0">
                <a:ln w="1270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translation of </a:t>
            </a:r>
            <a:r>
              <a:rPr lang="en-US" sz="3600" cap="all" dirty="0" err="1">
                <a:ln w="1270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ece</a:t>
            </a:r>
            <a:r>
              <a:rPr lang="en-US" sz="3600" cap="all" dirty="0">
                <a:ln w="1270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curriculum</a:t>
            </a:r>
            <a:endParaRPr lang="en-US" sz="3600" dirty="0">
              <a:ln w="12700"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3" y="1552916"/>
            <a:ext cx="2322802" cy="2942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51355" y="1524000"/>
            <a:ext cx="2239845" cy="2986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2096659" cy="2986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1" y="4648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The </a:t>
            </a:r>
            <a:r>
              <a:rPr lang="en-US" b="1" dirty="0"/>
              <a:t>expert team of bureau of curriculum reviewed the Sindhi translation of </a:t>
            </a:r>
            <a:r>
              <a:rPr lang="en-US" b="1" dirty="0" smtClean="0"/>
              <a:t>ECE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ECE Curriculum (Sindhi Version) Printed by UNICEF Sindh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59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467600" cy="441960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Bureau </a:t>
            </a:r>
            <a:r>
              <a:rPr lang="en-US" sz="3200" dirty="0" smtClean="0"/>
              <a:t>of</a:t>
            </a:r>
            <a:r>
              <a:rPr lang="en-US" dirty="0" smtClean="0"/>
              <a:t> Curriculum sent the ECE Curriculum Copies to various stakeholders included: Reform Support Unit, STEDA, PITE Sindh </a:t>
            </a:r>
            <a:r>
              <a:rPr lang="en-US" dirty="0" err="1" smtClean="0"/>
              <a:t>Nawabshah</a:t>
            </a:r>
            <a:r>
              <a:rPr lang="en-US" dirty="0" smtClean="0"/>
              <a:t> , AKU-IED, All District Education Officers,  All Elementary Colleges of Education, All practicing Schools of Sindh, Sindh Textbook Board, Board of Intermediate &amp; Secondary Education, Education Faculty of Universities in Sindh, Various NGOS, Prominent Educationists and Selected Schools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619026"/>
            <a:ext cx="8596668" cy="5238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9200" y="762000"/>
            <a:ext cx="74676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n w="12700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DISSEMINATION OF ECE CURRICULUM</a:t>
            </a:r>
            <a:endParaRPr lang="en-US" sz="3200" dirty="0">
              <a:ln w="12700"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1" y="6096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Scheme of Studies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Early Childhood Education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1" y="1752600"/>
            <a:ext cx="7772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Language Experience Block (Native language / Urdu/ English)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Phonics – Alphabets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Rhymes – Single syllable words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Conversation in simple sentences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Written work (Recording oral language)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Basic numeracy, number line </a:t>
            </a:r>
          </a:p>
          <a:p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Heritage Block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Folk tales from regional, national and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slamic sources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Heroes of our History and contemporary world 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Creative Arts and Drama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Patriotism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Shared cultural values and norms of conduct</a:t>
            </a:r>
          </a:p>
          <a:p>
            <a:endParaRPr lang="en-US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Environment Block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Community study (Home, Village, City)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Nature Study (Plants, Animals, Life cycle)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Seasons (growth and change)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6731" y="1414046"/>
            <a:ext cx="566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Age 4/5, Full day nursery of scholars from 08:30 to 12:30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2693" y="838200"/>
            <a:ext cx="597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Key Learning Areas and Competencies in             ECE Curriculum 2007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109549"/>
            <a:ext cx="7772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Personal and Social Development 		6 Competencies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Language and Literacy 				7 Competencies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Basic Mathematical Concepts 			4 Competencies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The word around us 				5 Competencies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Health Hygienic and safety 			3 Competencies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Creative Arts 					7 Competencies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48" y="194701"/>
            <a:ext cx="2286000" cy="3004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55" y="194701"/>
            <a:ext cx="2339043" cy="2993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23" y="3657598"/>
            <a:ext cx="2362200" cy="29986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7599"/>
            <a:ext cx="2370847" cy="3009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85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52500"/>
            <a:ext cx="2701197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49" y="2895600"/>
            <a:ext cx="2730903" cy="34730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289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683</Words>
  <Application>Microsoft Office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Thermal</vt:lpstr>
      <vt:lpstr>CURRICULUM AND LEARNING MATERIAL </vt:lpstr>
      <vt:lpstr>PowerPoint Presentation</vt:lpstr>
      <vt:lpstr>PowerPoint Presentation</vt:lpstr>
      <vt:lpstr>Review of the sindhi translation of ece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Thematics Working Groups </vt:lpstr>
      <vt:lpstr>Group Discussion </vt:lpstr>
      <vt:lpstr>ToRs</vt:lpstr>
      <vt:lpstr>ToRs (Cont……….)</vt:lpstr>
      <vt:lpstr>Vision</vt:lpstr>
      <vt:lpstr>WAY FORWARD 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ZED</dc:creator>
  <cp:lastModifiedBy>Zahid Ali Abro</cp:lastModifiedBy>
  <cp:revision>27</cp:revision>
  <dcterms:created xsi:type="dcterms:W3CDTF">2011-12-28T08:13:37Z</dcterms:created>
  <dcterms:modified xsi:type="dcterms:W3CDTF">2014-09-12T11:12:09Z</dcterms:modified>
</cp:coreProperties>
</file>